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9D2B-B54B-4B00-B4A7-5AD304F6300A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EA9D228-E8ED-4524-900F-E60241CCCB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9D2B-B54B-4B00-B4A7-5AD304F6300A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D228-E8ED-4524-900F-E60241CCCB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9D2B-B54B-4B00-B4A7-5AD304F6300A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D228-E8ED-4524-900F-E60241CCCB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9D2B-B54B-4B00-B4A7-5AD304F6300A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D228-E8ED-4524-900F-E60241CCCB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9D2B-B54B-4B00-B4A7-5AD304F6300A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D228-E8ED-4524-900F-E60241CCCB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9D2B-B54B-4B00-B4A7-5AD304F6300A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D228-E8ED-4524-900F-E60241CCCBC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9D2B-B54B-4B00-B4A7-5AD304F6300A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D228-E8ED-4524-900F-E60241CCCBC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9D2B-B54B-4B00-B4A7-5AD304F6300A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D228-E8ED-4524-900F-E60241CCCB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9D2B-B54B-4B00-B4A7-5AD304F6300A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D228-E8ED-4524-900F-E60241CCCB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9D2B-B54B-4B00-B4A7-5AD304F6300A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D228-E8ED-4524-900F-E60241CCCBC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9D2B-B54B-4B00-B4A7-5AD304F6300A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D228-E8ED-4524-900F-E60241CCCBC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E7A9D2B-B54B-4B00-B4A7-5AD304F6300A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8EA9D228-E8ED-4524-900F-E60241CCCBC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8200" y="0"/>
            <a:ext cx="1053328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5400" y="914400"/>
            <a:ext cx="3886200" cy="1524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The Role of the Federal Courts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1655" y="2362200"/>
            <a:ext cx="3886200" cy="1825625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Introduction to the Judicial Branch of the United States Government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07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JUDGE and JURY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447800"/>
            <a:ext cx="4514850" cy="2743200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It is the duty of the judge and the jury to apply the law objectively in a case.  They must determine which side – the plaintiff or the defendant – has an argument which is most in keeping with the law.</a:t>
            </a:r>
          </a:p>
          <a:p>
            <a:r>
              <a:rPr lang="en-US" dirty="0" smtClean="0"/>
              <a:t>Whether the trial is heard only by a judge or by a judge and a jury, objectivity and application of the law is essential to the justice system.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074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“interpreting the law…”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order to interpret the law, the court must determine if the law is constitutional in the first place – usually it is.</a:t>
            </a:r>
          </a:p>
          <a:p>
            <a:r>
              <a:rPr lang="en-US" dirty="0" smtClean="0"/>
              <a:t>Then, they must determine what the law means.</a:t>
            </a:r>
          </a:p>
          <a:p>
            <a:r>
              <a:rPr lang="en-US" dirty="0" smtClean="0"/>
              <a:t>If the law is applicable to the case and evidence is adequate, then the court must consult precedents…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114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Precedent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court’s decision in a case can have long lasting implications.  By making a ruling the court can establish a precedent, or a guideline for how all future cases should be decided. </a:t>
            </a:r>
          </a:p>
          <a:p>
            <a:r>
              <a:rPr lang="en-US" dirty="0" smtClean="0"/>
              <a:t>A precedent makes the law or the Constitution clearer.</a:t>
            </a:r>
          </a:p>
          <a:p>
            <a:r>
              <a:rPr lang="en-US" dirty="0" smtClean="0"/>
              <a:t>Precedents demonstrate how the law should be applied for others, both inside and outside the legal system.  </a:t>
            </a:r>
          </a:p>
          <a:p>
            <a:r>
              <a:rPr lang="en-US" dirty="0" smtClean="0"/>
              <a:t>For example, the case of </a:t>
            </a:r>
            <a:r>
              <a:rPr lang="en-US" i="1" dirty="0" smtClean="0"/>
              <a:t>Brown V. Board of Education, Topeka, KS</a:t>
            </a:r>
            <a:r>
              <a:rPr lang="en-US" dirty="0" smtClean="0"/>
              <a:t> established a precedent banning segregation in public places.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590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Brown V. Board of Education, Topeka, KS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62000"/>
            <a:ext cx="3886200" cy="388620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Not only did the case of </a:t>
            </a:r>
            <a:r>
              <a:rPr lang="en-US" i="1" dirty="0" smtClean="0"/>
              <a:t>Brown V. Board of Education, Topeka, KS </a:t>
            </a:r>
            <a:r>
              <a:rPr lang="en-US" dirty="0" smtClean="0"/>
              <a:t>end segregation in public schools, but also, it established a precedent.  When the ruling regarding public schools was announced, it was clear also that the Supreme Court would not support so-called “Jim Crow” laws throughout the South which segregated other public facilities.  “Jim Crow” was dead!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713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Types of courts on the state level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Traffic Courts</a:t>
            </a:r>
          </a:p>
          <a:p>
            <a:endParaRPr lang="en-US" dirty="0"/>
          </a:p>
          <a:p>
            <a:r>
              <a:rPr lang="en-US" dirty="0" smtClean="0"/>
              <a:t>Juvenile Courts</a:t>
            </a:r>
          </a:p>
          <a:p>
            <a:endParaRPr lang="en-US" dirty="0"/>
          </a:p>
          <a:p>
            <a:r>
              <a:rPr lang="en-US" dirty="0" smtClean="0"/>
              <a:t>Municipal Courts </a:t>
            </a:r>
          </a:p>
          <a:p>
            <a:endParaRPr lang="en-US" dirty="0"/>
          </a:p>
          <a:p>
            <a:r>
              <a:rPr lang="en-US" dirty="0" smtClean="0"/>
              <a:t>Most of the laws which we live by day to day are local or state laws; therefore, most of the legal disputes and violations of the law are decide in state courts.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69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Original jurisdiction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Original jurisdiction is the authority to hear a case first.</a:t>
            </a:r>
          </a:p>
          <a:p>
            <a:endParaRPr lang="en-US" dirty="0"/>
          </a:p>
          <a:p>
            <a:r>
              <a:rPr lang="en-US" dirty="0" smtClean="0"/>
              <a:t>These courts may ruled over by judges or judges and juries; they will determine the facts of the case and render a verdict.</a:t>
            </a:r>
          </a:p>
          <a:p>
            <a:endParaRPr lang="en-US" dirty="0"/>
          </a:p>
          <a:p>
            <a:r>
              <a:rPr lang="en-US" dirty="0" smtClean="0"/>
              <a:t>In civil cases, if the plaintiff or the defendant believe this decision is unjust, they can appeal the verdict. </a:t>
            </a:r>
          </a:p>
        </p:txBody>
      </p:sp>
    </p:spTree>
    <p:extLst>
      <p:ext uri="{BB962C8B-B14F-4D97-AF65-F5344CB8AC3E}">
        <p14:creationId xmlns:p14="http://schemas.microsoft.com/office/powerpoint/2010/main" val="3187190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Appeal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appeal is simply asking a higher court to review the lower courts decision to confirm that justice has been done.  </a:t>
            </a:r>
          </a:p>
          <a:p>
            <a:endParaRPr lang="en-US" dirty="0"/>
          </a:p>
          <a:p>
            <a:r>
              <a:rPr lang="en-US" dirty="0" smtClean="0"/>
              <a:t>The appeals court only reviews the legal issues involved  and determines whether or not the law was applied fairly and whether or not due process was followed.</a:t>
            </a:r>
          </a:p>
          <a:p>
            <a:endParaRPr lang="en-US" dirty="0"/>
          </a:p>
          <a:p>
            <a:r>
              <a:rPr lang="en-US" dirty="0" smtClean="0"/>
              <a:t>The appeals court can either affirm the verdict, or order another trial.</a:t>
            </a:r>
          </a:p>
          <a:p>
            <a:pPr marL="6858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96855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Double jeopardy is not allowed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prosecution may not appeal a not guilty decision for a defendant. 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Fifth Amendment to the Constitution forbids double jeopardy.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0000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Cases heard in federal court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Cases involving federal laws and issues beyond the authority of individual states. </a:t>
            </a:r>
          </a:p>
          <a:p>
            <a:endParaRPr lang="en-US" dirty="0"/>
          </a:p>
          <a:p>
            <a:r>
              <a:rPr lang="en-US" dirty="0" smtClean="0"/>
              <a:t>Cases that have been appealed o the Federal Courts from state Supreme Courts.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382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The Judicial Branch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Judiciary is made up of the Supreme Court, over 100 Federal Courts, and all of the judges who work in those courts.</a:t>
            </a:r>
          </a:p>
          <a:p>
            <a:endParaRPr lang="en-US" dirty="0"/>
          </a:p>
          <a:p>
            <a:r>
              <a:rPr lang="en-US" dirty="0" smtClean="0"/>
              <a:t>Although these individuals tend to stay out of the public spotlight, they play a very important role in our nation’s government.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558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The basic function of all courts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All courts perform the same basic function in society.  They apply the law to an actual situation, and interpret it. After interpreting the law in a particular circumstance, they apply the law to the situation.  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676400"/>
            <a:ext cx="4156364" cy="3200400"/>
          </a:xfrm>
        </p:spPr>
      </p:pic>
    </p:spTree>
    <p:extLst>
      <p:ext uri="{BB962C8B-B14F-4D97-AF65-F5344CB8AC3E}">
        <p14:creationId xmlns:p14="http://schemas.microsoft.com/office/powerpoint/2010/main" val="3109326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kind of Legal Conflicts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685800" y="1524000"/>
            <a:ext cx="3657600" cy="639762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Criminal Courts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Civil Courts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In a criminal case, a court determines whether a person accused of breaking the law is innocent or guilty.  If the person is found guilty, the court also decides what the punishment will be.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In a civil case, a </a:t>
            </a:r>
            <a:r>
              <a:rPr lang="en-US" dirty="0"/>
              <a:t>c</a:t>
            </a:r>
            <a:r>
              <a:rPr lang="en-US" dirty="0" smtClean="0"/>
              <a:t>ourt settles a disagreement.  The disagreement can arise over such issues as who broke a contract.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764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6" r="18676"/>
          <a:stretch>
            <a:fillRect/>
          </a:stretch>
        </p:blipFill>
        <p:spPr/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TWO RULINGS IN A CRIMINAL COURT CASE</a:t>
            </a:r>
            <a:endParaRPr lang="en-US" u="sn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685800" y="1905000"/>
            <a:ext cx="3381375" cy="3295650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US" dirty="0" smtClean="0"/>
              <a:t>Is the defendant guilty or is the defendant “not guilty?”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If the defendant is guilty, then how should the criminal be punished?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Civil Court Proceedings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disputed contract, why was it broken?  Who is at fault? </a:t>
            </a:r>
          </a:p>
          <a:p>
            <a:endParaRPr lang="en-US" dirty="0"/>
          </a:p>
          <a:p>
            <a:r>
              <a:rPr lang="en-US" dirty="0" smtClean="0"/>
              <a:t>Divorces are often handled in civil courts.</a:t>
            </a:r>
          </a:p>
          <a:p>
            <a:endParaRPr lang="en-US" dirty="0"/>
          </a:p>
          <a:p>
            <a:r>
              <a:rPr lang="en-US" dirty="0" smtClean="0"/>
              <a:t>A violation of constitutional rights, like the right to free speech or freedom of religion.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794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PLAINTIFF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999" y="990600"/>
            <a:ext cx="4704255" cy="312420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An individual or a group of people who bring a complaint against another party. 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term plaintiff is used for all civil cases.  The plaintiff is the party that contends that he or she – or they – have been wrong.  They are seeking justice.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38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DEFENDANT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827" y="990600"/>
            <a:ext cx="4253865" cy="3352800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The party who answers a complaint in a civil suit is the defendant.</a:t>
            </a:r>
          </a:p>
          <a:p>
            <a:endParaRPr lang="en-US" dirty="0"/>
          </a:p>
          <a:p>
            <a:r>
              <a:rPr lang="en-US" dirty="0" smtClean="0"/>
              <a:t>The defendant is a person who has been accused of wrongdoing.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924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PROSECUTION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1295400"/>
            <a:ext cx="3810000" cy="2819400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The prosecution is similar to the plaintiff in a civil case.</a:t>
            </a:r>
          </a:p>
          <a:p>
            <a:endParaRPr lang="en-US" dirty="0"/>
          </a:p>
          <a:p>
            <a:r>
              <a:rPr lang="en-US" dirty="0" smtClean="0"/>
              <a:t>In a criminal case, criminal charges are brought by a government body who has accused the defendant of breaking the law.  The prosecution is referred to as “The People” and is represented by a government lawyer known as a prosecutor.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377192"/>
      </p:ext>
    </p:extLst>
  </p:cSld>
  <p:clrMapOvr>
    <a:masterClrMapping/>
  </p:clrMapOvr>
</p:sld>
</file>

<file path=ppt/theme/theme1.xml><?xml version="1.0" encoding="utf-8"?>
<a:theme xmlns:a="http://schemas.openxmlformats.org/drawingml/2006/main" name="Urban Pop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</Template>
  <TotalTime>112</TotalTime>
  <Words>940</Words>
  <Application>Microsoft Office PowerPoint</Application>
  <PresentationFormat>On-screen Show (4:3)</PresentationFormat>
  <Paragraphs>78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Urban Pop</vt:lpstr>
      <vt:lpstr>The Role of the Federal Courts</vt:lpstr>
      <vt:lpstr>The Judicial Branch</vt:lpstr>
      <vt:lpstr>The basic function of all courts</vt:lpstr>
      <vt:lpstr>Two kind of Legal Conflicts</vt:lpstr>
      <vt:lpstr>TWO RULINGS IN A CRIMINAL COURT CASE</vt:lpstr>
      <vt:lpstr>Civil Court Proceedings</vt:lpstr>
      <vt:lpstr>THE PLAINTIFF</vt:lpstr>
      <vt:lpstr>THE DEFENDANT</vt:lpstr>
      <vt:lpstr>THE PROSECUTION</vt:lpstr>
      <vt:lpstr>THE JUDGE and JURY</vt:lpstr>
      <vt:lpstr>“interpreting the law…”</vt:lpstr>
      <vt:lpstr>Precedent</vt:lpstr>
      <vt:lpstr>Brown V. Board of Education, Topeka, KS</vt:lpstr>
      <vt:lpstr>Types of courts on the state level</vt:lpstr>
      <vt:lpstr>Original jurisdiction</vt:lpstr>
      <vt:lpstr>Appeal</vt:lpstr>
      <vt:lpstr>Double jeopardy is not allowed</vt:lpstr>
      <vt:lpstr>Cases heard in federal court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Role of the Federal Courts</dc:title>
  <dc:creator>Adam</dc:creator>
  <cp:lastModifiedBy>Adam</cp:lastModifiedBy>
  <cp:revision>8</cp:revision>
  <dcterms:created xsi:type="dcterms:W3CDTF">2013-08-01T00:24:56Z</dcterms:created>
  <dcterms:modified xsi:type="dcterms:W3CDTF">2013-08-01T02:17:49Z</dcterms:modified>
</cp:coreProperties>
</file>